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20"/>
  </p:notesMasterIdLst>
  <p:handoutMasterIdLst>
    <p:handoutMasterId r:id="rId21"/>
  </p:handoutMasterIdLst>
  <p:sldIdLst>
    <p:sldId id="1520" r:id="rId5"/>
    <p:sldId id="1531" r:id="rId6"/>
    <p:sldId id="1535" r:id="rId7"/>
    <p:sldId id="1541" r:id="rId8"/>
    <p:sldId id="1526" r:id="rId9"/>
    <p:sldId id="1523" r:id="rId10"/>
    <p:sldId id="1536" r:id="rId11"/>
    <p:sldId id="1539" r:id="rId12"/>
    <p:sldId id="1525" r:id="rId13"/>
    <p:sldId id="1540" r:id="rId14"/>
    <p:sldId id="1506" r:id="rId15"/>
    <p:sldId id="1518" r:id="rId16"/>
    <p:sldId id="1517" r:id="rId17"/>
    <p:sldId id="1529" r:id="rId18"/>
    <p:sldId id="151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0"/>
    <p:restoredTop sz="94616"/>
  </p:normalViewPr>
  <p:slideViewPr>
    <p:cSldViewPr snapToGrid="0">
      <p:cViewPr>
        <p:scale>
          <a:sx n="100" d="100"/>
          <a:sy n="100" d="100"/>
        </p:scale>
        <p:origin x="-1277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0E93-31C2-4367-9734-22A77E91F852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Financial stability</a:t>
          </a: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DC4A6D3-8F5B-462C-98E5-9DBA04B5F5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We remain committed </a:t>
          </a:r>
          <a:br>
            <a:rPr lang="en-US" sz="1600" dirty="0">
              <a:latin typeface="+mj-lt"/>
              <a:cs typeface="Poppins" pitchFamily="2" charset="77"/>
            </a:rPr>
          </a:br>
          <a:r>
            <a:rPr lang="en-US" sz="1600" dirty="0">
              <a:latin typeface="+mj-lt"/>
              <a:cs typeface="Poppins" pitchFamily="2" charset="77"/>
            </a:rPr>
            <a:t>to strong financial management.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6683C677-89E1-4E18-8444-F8D0F91747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Strategic investments</a:t>
          </a: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6734F44-9D7F-4CFB-9CBD-E0EEABC32D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Our next steps focus on long-term value creation.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1DD03B1B-225F-4F59-88E9-6E12FADD869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Sustained growth</a:t>
          </a:r>
        </a:p>
      </dgm:t>
    </dgm:pt>
    <dgm:pt modelId="{FE2FFDD7-EC33-4C15-918C-5DE14D4351F6}" type="par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6F1427C-26E2-4129-AD15-F3263C896B71}" type="sib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6C60737-054A-4D4C-890B-C348D45057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We’re positioned for scalable expansion in the coming years.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D74D646-4FE6-49CB-B06E-B0BEE753FD5B}" type="par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3DDF299-F25D-43EA-B386-54F6148ECB5B}" type="sib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6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6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6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6">
        <dgm:presLayoutVars>
          <dgm:bulletEnabled/>
        </dgm:presLayoutVars>
      </dgm:prSet>
      <dgm:spPr/>
    </dgm:pt>
    <dgm:pt modelId="{4AFCB975-8743-43A1-8661-60F23E9B89A3}" type="pres">
      <dgm:prSet presAssocID="{09D8EA0C-EED3-4BB1-8AEF-7CFB760A7162}" presName="sibTrans" presStyleLbl="sibTrans2D1" presStyleIdx="0" presStyleCnt="0"/>
      <dgm:spPr/>
    </dgm:pt>
    <dgm:pt modelId="{CDF5A025-CFDC-4004-91F9-1AE14552A37B}" type="pres">
      <dgm:prSet presAssocID="{1DD03B1B-225F-4F59-88E9-6E12FADD869B}" presName="compNode" presStyleCnt="0"/>
      <dgm:spPr/>
    </dgm:pt>
    <dgm:pt modelId="{7601E8C4-7F17-4695-B1CE-57EF4035A40F}" type="pres">
      <dgm:prSet presAssocID="{1DD03B1B-225F-4F59-88E9-6E12FADD869B}" presName="pictRect" presStyleLbl="revTx" presStyleIdx="4" presStyleCnt="6">
        <dgm:presLayoutVars>
          <dgm:chMax val="0"/>
          <dgm:bulletEnabled/>
        </dgm:presLayoutVars>
      </dgm:prSet>
      <dgm:spPr/>
    </dgm:pt>
    <dgm:pt modelId="{4089A5D8-997B-4184-99FA-4FC49BC3D349}" type="pres">
      <dgm:prSet presAssocID="{1DD03B1B-225F-4F59-88E9-6E12FADD869B}" presName="textRect" presStyleLbl="revTx" presStyleIdx="5" presStyleCnt="6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C8E9B118-1144-4153-9F17-68806EA98F56}" type="presOf" srcId="{09D8EA0C-EED3-4BB1-8AEF-7CFB760A7162}" destId="{4AFCB975-8743-43A1-8661-60F23E9B89A3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AA786369-BAB6-4E7D-8D40-3038C2F9BD94}" type="presOf" srcId="{F6C60737-054A-4D4C-890B-C348D450576A}" destId="{4089A5D8-997B-4184-99FA-4FC49BC3D349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6193C484-8ABE-4C8E-BC1B-11825138E8E6}" srcId="{1DD03B1B-225F-4F59-88E9-6E12FADD869B}" destId="{F6C60737-054A-4D4C-890B-C348D450576A}" srcOrd="0" destOrd="0" parTransId="{AD74D646-4FE6-49CB-B06E-B0BEE753FD5B}" sibTransId="{33DDF299-F25D-43EA-B386-54F6148ECB5B}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B029E4AA-8B93-47D3-B437-B1BD6DD71A20}" type="presOf" srcId="{1DD03B1B-225F-4F59-88E9-6E12FADD869B}" destId="{7601E8C4-7F17-4695-B1CE-57EF4035A40F}" srcOrd="0" destOrd="0" presId="urn:microsoft.com/office/officeart/2024/3/layout/ArchList1#26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3651E0FD-E66F-4F72-99C5-BD809EC3C96C}" srcId="{F79D005A-EF78-4DC8-A9B0-7B54127FABB3}" destId="{1DD03B1B-225F-4F59-88E9-6E12FADD869B}" srcOrd="2" destOrd="0" parTransId="{FE2FFDD7-EC33-4C15-918C-5DE14D4351F6}" sibTransId="{36F1427C-26E2-4129-AD15-F3263C896B71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  <dgm:cxn modelId="{C4A25BD5-B19C-4B50-B226-AE9161EA5D48}" type="presParOf" srcId="{439189D0-7625-4BFC-AE7F-D155DAEB60E0}" destId="{4AFCB975-8743-43A1-8661-60F23E9B89A3}" srcOrd="3" destOrd="0" presId="urn:microsoft.com/office/officeart/2024/3/layout/ArchList1#26"/>
    <dgm:cxn modelId="{3904024F-68F4-46C4-B2F0-EFA55405E3F3}" type="presParOf" srcId="{439189D0-7625-4BFC-AE7F-D155DAEB60E0}" destId="{CDF5A025-CFDC-4004-91F9-1AE14552A37B}" srcOrd="4" destOrd="0" presId="urn:microsoft.com/office/officeart/2024/3/layout/ArchList1#26"/>
    <dgm:cxn modelId="{6E5E03FD-89E3-4F21-880B-A61477759132}" type="presParOf" srcId="{CDF5A025-CFDC-4004-91F9-1AE14552A37B}" destId="{7601E8C4-7F17-4695-B1CE-57EF4035A40F}" srcOrd="0" destOrd="0" presId="urn:microsoft.com/office/officeart/2024/3/layout/ArchList1#26"/>
    <dgm:cxn modelId="{387C8A76-3DF5-4D94-95AC-2E13970FACED}" type="presParOf" srcId="{CDF5A025-CFDC-4004-91F9-1AE14552A37B}" destId="{4089A5D8-997B-4184-99FA-4FC49BC3D349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Financial stability</a:t>
          </a:r>
        </a:p>
      </dsp:txBody>
      <dsp:txXfrm>
        <a:off x="0" y="0"/>
        <a:ext cx="3270746" cy="353636"/>
      </dsp:txXfrm>
    </dsp:sp>
    <dsp:sp modelId="{922F7867-BAA8-4280-885B-E9A3B540D23F}">
      <dsp:nvSpPr>
        <dsp:cNvPr id="0" name=""/>
        <dsp:cNvSpPr/>
      </dsp:nvSpPr>
      <dsp:spPr>
        <a:xfrm>
          <a:off x="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cs typeface="Poppins" pitchFamily="2" charset="77"/>
            </a:rPr>
            <a:t>We remain committed </a:t>
          </a:r>
          <a:br>
            <a:rPr lang="en-US" sz="1600" kern="1200" dirty="0">
              <a:latin typeface="+mj-lt"/>
              <a:cs typeface="Poppins" pitchFamily="2" charset="77"/>
            </a:rPr>
          </a:br>
          <a:r>
            <a:rPr lang="en-US" sz="1600" kern="1200" dirty="0">
              <a:latin typeface="+mj-lt"/>
              <a:cs typeface="Poppins" pitchFamily="2" charset="77"/>
            </a:rPr>
            <a:t>to strong financial management.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353636"/>
        <a:ext cx="3270746" cy="1341020"/>
      </dsp:txXfrm>
    </dsp:sp>
    <dsp:sp modelId="{149E8246-107E-446D-83A2-2619E61A535F}">
      <dsp:nvSpPr>
        <dsp:cNvPr id="0" name=""/>
        <dsp:cNvSpPr/>
      </dsp:nvSpPr>
      <dsp:spPr>
        <a:xfrm>
          <a:off x="359782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Strategic investments</a:t>
          </a:r>
        </a:p>
      </dsp:txBody>
      <dsp:txXfrm>
        <a:off x="3597820" y="0"/>
        <a:ext cx="3270746" cy="353636"/>
      </dsp:txXfrm>
    </dsp:sp>
    <dsp:sp modelId="{8EE598D4-3436-4B47-84B1-DAD22BF1454E}">
      <dsp:nvSpPr>
        <dsp:cNvPr id="0" name=""/>
        <dsp:cNvSpPr/>
      </dsp:nvSpPr>
      <dsp:spPr>
        <a:xfrm>
          <a:off x="359782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cs typeface="Poppins" pitchFamily="2" charset="77"/>
            </a:rPr>
            <a:t>Our next steps focus on long-term value creation.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353636"/>
        <a:ext cx="3270746" cy="1341020"/>
      </dsp:txXfrm>
    </dsp:sp>
    <dsp:sp modelId="{7601E8C4-7F17-4695-B1CE-57EF4035A40F}">
      <dsp:nvSpPr>
        <dsp:cNvPr id="0" name=""/>
        <dsp:cNvSpPr/>
      </dsp:nvSpPr>
      <dsp:spPr>
        <a:xfrm>
          <a:off x="7195641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Sustained growth</a:t>
          </a:r>
        </a:p>
      </dsp:txBody>
      <dsp:txXfrm>
        <a:off x="7195641" y="0"/>
        <a:ext cx="3270746" cy="353636"/>
      </dsp:txXfrm>
    </dsp:sp>
    <dsp:sp modelId="{4089A5D8-997B-4184-99FA-4FC49BC3D349}">
      <dsp:nvSpPr>
        <dsp:cNvPr id="0" name=""/>
        <dsp:cNvSpPr/>
      </dsp:nvSpPr>
      <dsp:spPr>
        <a:xfrm>
          <a:off x="7195641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cs typeface="Poppins" pitchFamily="2" charset="77"/>
            </a:rPr>
            <a:t>We’re positioned for scalable expansion in the coming years.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353636"/>
        <a:ext cx="3270746" cy="134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85F708B-992C-821E-50D2-07A27EDF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10107029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828" r:id="rId10"/>
    <p:sldLayoutId id="2147483780" r:id="rId11"/>
    <p:sldLayoutId id="2147483781" r:id="rId12"/>
    <p:sldLayoutId id="2147483826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827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  <p:sldLayoutId id="2147483820" r:id="rId51"/>
    <p:sldLayoutId id="2147483821" r:id="rId52"/>
    <p:sldLayoutId id="2147483822" r:id="rId53"/>
    <p:sldLayoutId id="2147483823" r:id="rId54"/>
    <p:sldLayoutId id="2147483825" r:id="rId55"/>
    <p:sldLayoutId id="2147483824" r:id="rId5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/>
          <a:lstStyle/>
          <a:p>
            <a:r>
              <a:rPr lang="en-US" dirty="0"/>
              <a:t>Financial growth &amp; strategy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A8D9FA2-302E-0315-171F-48BC54215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/>
          <a:lstStyle/>
          <a:p>
            <a:r>
              <a:rPr lang="en-US" dirty="0"/>
              <a:t>Presented by Frey Munch</a:t>
            </a:r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5125" y="0"/>
            <a:ext cx="4206875" cy="6858000"/>
          </a:xfrm>
        </p:spPr>
      </p:pic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C175A-D22E-1838-AD91-141F1736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529390"/>
            <a:ext cx="10652760" cy="529389"/>
          </a:xfrm>
        </p:spPr>
        <p:txBody>
          <a:bodyPr>
            <a:normAutofit fontScale="90000"/>
          </a:bodyPr>
          <a:lstStyle/>
          <a:p>
            <a:r>
              <a:rPr lang="en-US" dirty="0"/>
              <a:t>Quote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3D0DB-52E7-FB3F-9F0B-55A9A3148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1996848"/>
            <a:ext cx="8266176" cy="4142232"/>
          </a:xfrm>
        </p:spPr>
        <p:txBody>
          <a:bodyPr/>
          <a:lstStyle/>
          <a:p>
            <a:r>
              <a:rPr lang="en-US" dirty="0"/>
              <a:t>Smart financial decisions today drive lasting success for the future.</a:t>
            </a:r>
          </a:p>
        </p:txBody>
      </p:sp>
    </p:spTree>
    <p:extLst>
      <p:ext uri="{BB962C8B-B14F-4D97-AF65-F5344CB8AC3E}">
        <p14:creationId xmlns:p14="http://schemas.microsoft.com/office/powerpoint/2010/main" val="228182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/>
          <a:p>
            <a:r>
              <a:rPr lang="en-US" dirty="0"/>
              <a:t>Budget allocation &amp; growth forecast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780BEB-FFD1-3971-F361-1B40A8D66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952074"/>
              </p:ext>
            </p:extLst>
          </p:nvPr>
        </p:nvGraphicFramePr>
        <p:xfrm>
          <a:off x="914400" y="2103438"/>
          <a:ext cx="10352088" cy="34913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3168546316"/>
                    </a:ext>
                  </a:extLst>
                </a:gridCol>
                <a:gridCol w="2890043">
                  <a:extLst>
                    <a:ext uri="{9D8B030D-6E8A-4147-A177-3AD203B41FA5}">
                      <a16:colId xmlns:a16="http://schemas.microsoft.com/office/drawing/2014/main" val="3249273269"/>
                    </a:ext>
                  </a:extLst>
                </a:gridCol>
                <a:gridCol w="2817583">
                  <a:extLst>
                    <a:ext uri="{9D8B030D-6E8A-4147-A177-3AD203B41FA5}">
                      <a16:colId xmlns:a16="http://schemas.microsoft.com/office/drawing/2014/main" val="3338054882"/>
                    </a:ext>
                  </a:extLst>
                </a:gridCol>
                <a:gridCol w="2358461">
                  <a:extLst>
                    <a:ext uri="{9D8B030D-6E8A-4147-A177-3AD203B41FA5}">
                      <a16:colId xmlns:a16="http://schemas.microsoft.com/office/drawing/2014/main" val="2175169288"/>
                    </a:ext>
                  </a:extLst>
                </a:gridCol>
              </a:tblGrid>
              <a:tr h="498764"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Budget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Projected growth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ROI expectation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231172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R&amp;D investment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$75M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+20%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41191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$50M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+15%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558636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$40M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15844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Tech upgrades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$30M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+25%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95061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Market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$80M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+30%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91396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Cash reserves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$25M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Essential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80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C1E9-DA00-BD07-9D90-D6548526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8229600" cy="466344"/>
          </a:xfrm>
        </p:spPr>
        <p:txBody>
          <a:bodyPr>
            <a:normAutofit/>
          </a:bodyPr>
          <a:lstStyle/>
          <a:p>
            <a:r>
              <a:rPr lang="en-US" dirty="0"/>
              <a:t>Andrew Carnegie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C6A3-EEB1-8526-580F-D4CCB4EAA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80" y="776028"/>
            <a:ext cx="8229600" cy="4572000"/>
          </a:xfrm>
        </p:spPr>
        <p:txBody>
          <a:bodyPr/>
          <a:lstStyle/>
          <a:p>
            <a:r>
              <a:rPr lang="en-US" dirty="0"/>
              <a:t>“The first one gets the oyster, the second gets the shell.”</a:t>
            </a:r>
          </a:p>
        </p:txBody>
      </p:sp>
    </p:spTree>
    <p:extLst>
      <p:ext uri="{BB962C8B-B14F-4D97-AF65-F5344CB8AC3E}">
        <p14:creationId xmlns:p14="http://schemas.microsoft.com/office/powerpoint/2010/main" val="275999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1222-DF68-3EF6-416D-6E27FBD5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/>
          <a:lstStyle/>
          <a:p>
            <a:r>
              <a:rPr lang="en-US" dirty="0"/>
              <a:t>Strategies for sustainable growth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82F3E-2B5B-9638-6EC6-B7714347E0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latin typeface="+mj-lt"/>
              </a:rPr>
              <a:t>High-return opportunities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Targeted investments support long-term expansion. By focusing on high-return opportunities, we can maximize our growth potential and achieve sustainable success.</a:t>
            </a:r>
            <a:br>
              <a:rPr lang="en-US" sz="1400" dirty="0"/>
            </a:br>
            <a:br>
              <a:rPr lang="en-US" sz="1400" b="1" dirty="0">
                <a:latin typeface="+mj-lt"/>
              </a:rPr>
            </a:br>
            <a:r>
              <a:rPr lang="en-US" sz="1400" b="1" dirty="0">
                <a:latin typeface="+mj-lt"/>
              </a:rPr>
              <a:t>Technology integration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Leveraging AI and automation to drive financial efficiency. By integrating advanced technologies into our operations, we can streamline processes, reduce costs, and enhance productivity.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>
                <a:latin typeface="+mj-lt"/>
              </a:rPr>
              <a:t>Market expansion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Entering new territories to maximize profitability. Expanding into new markets allows us to diversify our revenue streams and reduce our reliance on existing markets.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>
                <a:latin typeface="+mj-lt"/>
              </a:rPr>
              <a:t>Risk management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We implement strategies to hedge against financial uncertainties. By proactively managing risks, we can safeguard our business against potential threats and ensure long-term stability.</a:t>
            </a:r>
          </a:p>
        </p:txBody>
      </p:sp>
    </p:spTree>
    <p:extLst>
      <p:ext uri="{BB962C8B-B14F-4D97-AF65-F5344CB8AC3E}">
        <p14:creationId xmlns:p14="http://schemas.microsoft.com/office/powerpoint/2010/main" val="288804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D6B4-75AD-7BDB-A460-70C4E1C7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/>
          <a:lstStyle/>
          <a:p>
            <a:r>
              <a:rPr lang="en-US"/>
              <a:t>Moving forward with confidence</a:t>
            </a:r>
            <a:endParaRPr lang="en-US" dirty="0"/>
          </a:p>
        </p:txBody>
      </p:sp>
      <p:graphicFrame>
        <p:nvGraphicFramePr>
          <p:cNvPr id="5" name="Content Placeholder 4" descr="Flexible text blocks SmartArt graphic">
            <a:extLst>
              <a:ext uri="{FF2B5EF4-FFF2-40B4-BE49-F238E27FC236}">
                <a16:creationId xmlns:a16="http://schemas.microsoft.com/office/drawing/2014/main" id="{6A3EB1E0-D58A-6305-07F7-AA433288837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47130475"/>
              </p:ext>
            </p:extLst>
          </p:nvPr>
        </p:nvGraphicFramePr>
        <p:xfrm>
          <a:off x="815975" y="2359152"/>
          <a:ext cx="10466388" cy="176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 descr="A close up of water">
            <a:extLst>
              <a:ext uri="{FF2B5EF4-FFF2-40B4-BE49-F238E27FC236}">
                <a16:creationId xmlns:a16="http://schemas.microsoft.com/office/drawing/2014/main" id="{0CB7D8EA-7AEA-B917-6086-3FA17015B4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1" y="4495800"/>
            <a:ext cx="12191999" cy="2362200"/>
          </a:xfrm>
        </p:spPr>
      </p:pic>
    </p:spTree>
    <p:extLst>
      <p:ext uri="{BB962C8B-B14F-4D97-AF65-F5344CB8AC3E}">
        <p14:creationId xmlns:p14="http://schemas.microsoft.com/office/powerpoint/2010/main" val="257626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F2EB5A-1AD7-F809-E650-840B8920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/>
          <a:lstStyle/>
          <a:p>
            <a:r>
              <a:rPr lang="en-US" dirty="0"/>
              <a:t>Presented by Frey Munch</a:t>
            </a:r>
          </a:p>
        </p:txBody>
      </p:sp>
      <p:pic>
        <p:nvPicPr>
          <p:cNvPr id="13" name="Picture Placeholder 12" descr="Close up of desert dunes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r="4582"/>
          <a:stretch/>
        </p:blipFill>
        <p:spPr>
          <a:xfrm>
            <a:off x="0" y="0"/>
            <a:ext cx="12192000" cy="3778270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/>
          <a:lstStyle/>
          <a:p>
            <a:r>
              <a:rPr lang="en-US" dirty="0"/>
              <a:t>Financial overview</a:t>
            </a:r>
          </a:p>
          <a:p>
            <a:r>
              <a:rPr lang="en-US" dirty="0"/>
              <a:t>Key metrics</a:t>
            </a:r>
          </a:p>
          <a:p>
            <a:r>
              <a:rPr lang="en-US" dirty="0"/>
              <a:t>Budget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/>
          <a:lstStyle/>
          <a:p>
            <a:r>
              <a:rPr lang="en-US" dirty="0"/>
              <a:t>Financial success outlook</a:t>
            </a:r>
          </a:p>
        </p:txBody>
      </p:sp>
      <p:pic>
        <p:nvPicPr>
          <p:cNvPr id="9" name="Picture Placeholder 8" descr="Close up of the moon">
            <a:extLst>
              <a:ext uri="{FF2B5EF4-FFF2-40B4-BE49-F238E27FC236}">
                <a16:creationId xmlns:a16="http://schemas.microsoft.com/office/drawing/2014/main" id="{54E2680E-1A83-E66B-7A7D-2972395D4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/>
          <a:lstStyle/>
          <a:p>
            <a:r>
              <a:rPr lang="en-US" dirty="0"/>
              <a:t>Our financial 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/>
          <a:p>
            <a:r>
              <a:rPr lang="en-US" dirty="0"/>
              <a:t>Our company continues to experience significant growth via strategic financial planning and our ability to adapt to changing market conditions. </a:t>
            </a:r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7F7D-84A3-2E1A-664F-A52D4FD2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driving success</a:t>
            </a:r>
          </a:p>
        </p:txBody>
      </p:sp>
      <p:pic>
        <p:nvPicPr>
          <p:cNvPr id="8" name="Picture Placeholder 7" descr="Close up of waves on the beach">
            <a:extLst>
              <a:ext uri="{FF2B5EF4-FFF2-40B4-BE49-F238E27FC236}">
                <a16:creationId xmlns:a16="http://schemas.microsoft.com/office/drawing/2014/main" id="{38F74083-643A-7BB7-3E34-3CE81CB4BC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B546-A3C2-9374-B0C2-E79D26B38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+mj-lt"/>
              </a:rPr>
              <a:t>Growth rate</a:t>
            </a:r>
          </a:p>
          <a:p>
            <a:r>
              <a:rPr lang="en-US" sz="1600" dirty="0"/>
              <a:t>We’ve achieved a 22.9% revenue increase over the past fiscal year, exceeding projections.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This growth has exceeded our projections and is a testament to our effective strategies and operational efficiency.</a:t>
            </a:r>
          </a:p>
          <a:p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7F07D-BD30-1254-77E8-09638AC7A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+mj-lt"/>
              </a:rPr>
              <a:t>Profit margins</a:t>
            </a:r>
          </a:p>
          <a:p>
            <a:r>
              <a:rPr lang="en-US" sz="1600" dirty="0"/>
              <a:t>As a result of our sustained operational efficiency, we have sustained a 20% profitability rate.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By focusing on profit margins, we have been able to remain profitable while also driving growth. </a:t>
            </a:r>
          </a:p>
        </p:txBody>
      </p:sp>
    </p:spTree>
    <p:extLst>
      <p:ext uri="{BB962C8B-B14F-4D97-AF65-F5344CB8AC3E}">
        <p14:creationId xmlns:p14="http://schemas.microsoft.com/office/powerpoint/2010/main" val="351683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63E2-FF38-A0E1-FBA1-2251C2A9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>
            <a:normAutofit/>
          </a:bodyPr>
          <a:lstStyle/>
          <a:p>
            <a:r>
              <a:rPr lang="en-US" dirty="0"/>
              <a:t>projected revenue growth in the next 12 months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8A00-55CF-4F9A-3BD1-AE0BA9833E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7240" y="603503"/>
            <a:ext cx="10535513" cy="4334256"/>
          </a:xfrm>
        </p:spPr>
        <p:txBody>
          <a:bodyPr/>
          <a:lstStyle/>
          <a:p>
            <a:r>
              <a:rPr lang="en-US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30665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/>
          <a:lstStyle/>
          <a:p>
            <a:r>
              <a:rPr lang="en-US" dirty="0"/>
              <a:t>Forecasting for the future</a:t>
            </a:r>
          </a:p>
        </p:txBody>
      </p:sp>
      <p:pic>
        <p:nvPicPr>
          <p:cNvPr id="5" name="Picture Placeholder 4" descr="A mountain with snow and clouds">
            <a:extLst>
              <a:ext uri="{FF2B5EF4-FFF2-40B4-BE49-F238E27FC236}">
                <a16:creationId xmlns:a16="http://schemas.microsoft.com/office/drawing/2014/main" id="{5DA3014F-B3D3-6FFA-CE9F-10E3E337FA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/>
        </p:blipFill>
        <p:spPr>
          <a:xfrm>
            <a:off x="6096006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23728-0310-28AC-9DF0-74DB4A10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/>
          <a:lstStyle/>
          <a:p>
            <a:r>
              <a:rPr lang="en-US" dirty="0"/>
              <a:t>Financial growth &amp; objectives</a:t>
            </a:r>
          </a:p>
        </p:txBody>
      </p:sp>
      <p:pic>
        <p:nvPicPr>
          <p:cNvPr id="20" name="Picture Placeholder 19" descr="Horse">
            <a:extLst>
              <a:ext uri="{FF2B5EF4-FFF2-40B4-BE49-F238E27FC236}">
                <a16:creationId xmlns:a16="http://schemas.microsoft.com/office/drawing/2014/main" id="{C31A76C0-72C0-AFC4-79B9-C78396B0B0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034" y="849445"/>
            <a:ext cx="4173673" cy="291366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Short-term goals</a:t>
            </a:r>
          </a:p>
          <a:p>
            <a:r>
              <a:rPr lang="en-US" dirty="0"/>
              <a:t>Our immediate focus is on cost control and operational efficiency to maximize cash flow. 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Long-term growth</a:t>
            </a:r>
          </a:p>
          <a:p>
            <a:r>
              <a:rPr lang="en-US" dirty="0"/>
              <a:t>For our long-term growth, we are committed to expanding into new markets while maintaining financial stability.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Risk mitigation</a:t>
            </a:r>
          </a:p>
          <a:p>
            <a:r>
              <a:rPr lang="en-US" dirty="0"/>
              <a:t>To safeguard our business against potential risks, we will develop strategies to hedge against economic downturns and market volatility. </a:t>
            </a:r>
          </a:p>
        </p:txBody>
      </p:sp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BC4E-AE95-03B8-85AD-08B8F63C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/>
          <a:lstStyle/>
          <a:p>
            <a:r>
              <a:rPr lang="en-US" dirty="0"/>
              <a:t>Budget allocation</a:t>
            </a:r>
          </a:p>
        </p:txBody>
      </p:sp>
      <p:pic>
        <p:nvPicPr>
          <p:cNvPr id="8" name="Picture Placeholder 7" descr="A moon in the clouds">
            <a:extLst>
              <a:ext uri="{FF2B5EF4-FFF2-40B4-BE49-F238E27FC236}">
                <a16:creationId xmlns:a16="http://schemas.microsoft.com/office/drawing/2014/main" id="{D62638D9-CDCE-73A8-D5C2-299E4C49F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21711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20D1-4DDE-3BC8-CA2E-F5DFC2C5D1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/>
          <a:p>
            <a:r>
              <a:rPr lang="en-US" sz="1600" dirty="0"/>
              <a:t>By focusing our financial resources on high-impact areas like technology and talent acquisition, we aim to drive innovation and enhance our competitive edge.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1387150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 minimalist finance presentation_win32_DN_v2" id="{992472E5-D41A-4065-A484-868BE56B4712}" vid="{4BE192B5-7531-40E5-BCC9-1BA14634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Epic Nature</vt:lpstr>
      <vt:lpstr>Financial growth &amp; strategy</vt:lpstr>
      <vt:lpstr>agenda</vt:lpstr>
      <vt:lpstr>Financial success outlook</vt:lpstr>
      <vt:lpstr>Our financial position</vt:lpstr>
      <vt:lpstr>KPIs driving success</vt:lpstr>
      <vt:lpstr>projected revenue growth in the next 12 months</vt:lpstr>
      <vt:lpstr>Forecasting for the future</vt:lpstr>
      <vt:lpstr>Financial growth &amp; objectives</vt:lpstr>
      <vt:lpstr>Budget allocation</vt:lpstr>
      <vt:lpstr>Quote</vt:lpstr>
      <vt:lpstr>Budget allocation &amp; growth forecast</vt:lpstr>
      <vt:lpstr>Andrew Carnegie</vt:lpstr>
      <vt:lpstr>Strategies for sustainable growth</vt:lpstr>
      <vt:lpstr>Moving forward with confidence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2025-12-16T17:04:38Z</dcterms:created>
  <dcterms:modified xsi:type="dcterms:W3CDTF">2026-02-20T18:09:15Z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